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62" r:id="rId5"/>
    <p:sldId id="266" r:id="rId6"/>
    <p:sldId id="265" r:id="rId7"/>
    <p:sldId id="259" r:id="rId8"/>
    <p:sldId id="260" r:id="rId9"/>
    <p:sldId id="263" r:id="rId10"/>
    <p:sldId id="264" r:id="rId11"/>
    <p:sldId id="258" r:id="rId12"/>
    <p:sldId id="269" r:id="rId13"/>
    <p:sldId id="268" r:id="rId14"/>
    <p:sldId id="270" r:id="rId15"/>
    <p:sldId id="271" r:id="rId16"/>
    <p:sldId id="273" r:id="rId17"/>
    <p:sldId id="274" r:id="rId18"/>
    <p:sldId id="275" r:id="rId19"/>
    <p:sldId id="277" r:id="rId20"/>
    <p:sldId id="278" r:id="rId21"/>
    <p:sldId id="276" r:id="rId22"/>
    <p:sldId id="279" r:id="rId23"/>
    <p:sldId id="267" r:id="rId24"/>
    <p:sldId id="280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1018" y="2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03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82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23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968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9971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43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051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06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23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83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78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40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35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88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97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30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55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10142" y="1268760"/>
            <a:ext cx="7488832" cy="2304256"/>
          </a:xfrm>
        </p:spPr>
        <p:txBody>
          <a:bodyPr>
            <a:normAutofit/>
          </a:bodyPr>
          <a:lstStyle/>
          <a:p>
            <a:r>
              <a:rPr lang="en-US" altLang="zh-TW" sz="6600" dirty="0" smtClean="0"/>
              <a:t>Postal system Enhancement</a:t>
            </a:r>
            <a:endParaRPr lang="zh-TW" altLang="en-US" sz="6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31640" y="4786763"/>
            <a:ext cx="5826719" cy="1096899"/>
          </a:xfrm>
        </p:spPr>
        <p:txBody>
          <a:bodyPr/>
          <a:lstStyle/>
          <a:p>
            <a:r>
              <a:rPr lang="zh-TW" altLang="en-US" dirty="0" smtClean="0"/>
              <a:t>林原賢 施毅承 張為智 林柏仰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4437112"/>
            <a:ext cx="217719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chemeClr val="accent1"/>
                </a:solidFill>
              </a:rPr>
              <a:t>Group 9</a:t>
            </a:r>
          </a:p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724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8943" y="178566"/>
            <a:ext cx="6347713" cy="1320800"/>
          </a:xfrm>
        </p:spPr>
        <p:txBody>
          <a:bodyPr/>
          <a:lstStyle/>
          <a:p>
            <a:pPr algn="ctr"/>
            <a:r>
              <a:rPr lang="en-US" altLang="zh-TW" dirty="0" smtClean="0"/>
              <a:t>After enhancement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0" y="1160768"/>
            <a:ext cx="8964488" cy="5220560"/>
            <a:chOff x="-219735" y="646217"/>
            <a:chExt cx="12007448" cy="5765128"/>
          </a:xfrm>
        </p:grpSpPr>
        <p:sp>
          <p:nvSpPr>
            <p:cNvPr id="5" name="矩形 4"/>
            <p:cNvSpPr/>
            <p:nvPr/>
          </p:nvSpPr>
          <p:spPr>
            <a:xfrm>
              <a:off x="7660328" y="661924"/>
              <a:ext cx="1855177" cy="6418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trucks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-219735" y="2753920"/>
              <a:ext cx="1439031" cy="1090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Destination</a:t>
              </a:r>
            </a:p>
            <a:p>
              <a:r>
                <a:rPr lang="en-US" altLang="zh-TW" sz="1600" dirty="0" smtClean="0"/>
                <a:t>(Postal code) </a:t>
              </a:r>
              <a:endParaRPr lang="zh-TW" altLang="en-US" sz="16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230118" y="2852598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-219735" y="3753246"/>
              <a:ext cx="1396326" cy="591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Urgent/normal</a:t>
              </a:r>
              <a:endParaRPr lang="zh-TW" altLang="en-US" sz="16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221355" y="3748715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6066361" y="4788950"/>
              <a:ext cx="2470746" cy="3315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371109" y="646217"/>
              <a:ext cx="1855177" cy="6418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postman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1289580" y="1324223"/>
              <a:ext cx="5289" cy="5019448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5931945" y="4656146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17813" y="661979"/>
              <a:ext cx="1855177" cy="6418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conveyor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/>
            <p:cNvCxnSpPr/>
            <p:nvPr/>
          </p:nvCxnSpPr>
          <p:spPr>
            <a:xfrm>
              <a:off x="5975807" y="1303762"/>
              <a:ext cx="8477" cy="5091876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219296" y="4611639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384013" y="4799177"/>
              <a:ext cx="2183785" cy="37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Package/letter</a:t>
              </a:r>
              <a:endParaRPr lang="zh-TW" altLang="en-US" sz="1600" dirty="0"/>
            </a:p>
          </p:txBody>
        </p:sp>
        <p:cxnSp>
          <p:nvCxnSpPr>
            <p:cNvPr id="18" name="直線單箭頭接點 17"/>
            <p:cNvCxnSpPr>
              <a:stCxn id="16" idx="3"/>
            </p:cNvCxnSpPr>
            <p:nvPr/>
          </p:nvCxnSpPr>
          <p:spPr>
            <a:xfrm>
              <a:off x="1344587" y="4775488"/>
              <a:ext cx="4620397" cy="13462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9" name="群組 18"/>
            <p:cNvGrpSpPr/>
            <p:nvPr/>
          </p:nvGrpSpPr>
          <p:grpSpPr>
            <a:xfrm>
              <a:off x="1379668" y="3016446"/>
              <a:ext cx="669957" cy="383805"/>
              <a:chOff x="6074875" y="2203839"/>
              <a:chExt cx="669957" cy="500392"/>
            </a:xfrm>
          </p:grpSpPr>
          <p:cxnSp>
            <p:nvCxnSpPr>
              <p:cNvPr id="41" name="直線接點 40"/>
              <p:cNvCxnSpPr/>
              <p:nvPr/>
            </p:nvCxnSpPr>
            <p:spPr>
              <a:xfrm>
                <a:off x="6074875" y="2203839"/>
                <a:ext cx="66995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>
              <a:xfrm>
                <a:off x="6735778" y="2203839"/>
                <a:ext cx="9054" cy="50039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/>
              <p:cNvCxnSpPr/>
              <p:nvPr/>
            </p:nvCxnSpPr>
            <p:spPr>
              <a:xfrm flipH="1">
                <a:off x="6074875" y="2704231"/>
                <a:ext cx="66995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群組 19"/>
            <p:cNvGrpSpPr/>
            <p:nvPr/>
          </p:nvGrpSpPr>
          <p:grpSpPr>
            <a:xfrm>
              <a:off x="1351938" y="3898785"/>
              <a:ext cx="669957" cy="343833"/>
              <a:chOff x="6074875" y="2203839"/>
              <a:chExt cx="669957" cy="500392"/>
            </a:xfrm>
          </p:grpSpPr>
          <p:cxnSp>
            <p:nvCxnSpPr>
              <p:cNvPr id="38" name="直線接點 37"/>
              <p:cNvCxnSpPr/>
              <p:nvPr/>
            </p:nvCxnSpPr>
            <p:spPr>
              <a:xfrm>
                <a:off x="6074875" y="2203839"/>
                <a:ext cx="66995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/>
              <p:cNvCxnSpPr/>
              <p:nvPr/>
            </p:nvCxnSpPr>
            <p:spPr>
              <a:xfrm>
                <a:off x="6735778" y="2203839"/>
                <a:ext cx="9054" cy="50039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/>
              <p:cNvCxnSpPr/>
              <p:nvPr/>
            </p:nvCxnSpPr>
            <p:spPr>
              <a:xfrm flipH="1">
                <a:off x="6074875" y="2704231"/>
                <a:ext cx="66995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線接點 20"/>
            <p:cNvCxnSpPr/>
            <p:nvPr/>
          </p:nvCxnSpPr>
          <p:spPr>
            <a:xfrm>
              <a:off x="8576571" y="1319469"/>
              <a:ext cx="8477" cy="5091876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8522401" y="4646348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171363" y="4790978"/>
              <a:ext cx="2183785" cy="37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Package/letter</a:t>
              </a:r>
              <a:endParaRPr lang="zh-TW" altLang="en-US" sz="16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932536" y="646217"/>
              <a:ext cx="1855177" cy="6418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線接點 24"/>
            <p:cNvCxnSpPr/>
            <p:nvPr/>
          </p:nvCxnSpPr>
          <p:spPr>
            <a:xfrm>
              <a:off x="10860124" y="1288009"/>
              <a:ext cx="8477" cy="5091876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0805955" y="4611639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043997" y="774390"/>
              <a:ext cx="1632253" cy="3425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/>
                <a:t>destination</a:t>
              </a:r>
              <a:endParaRPr lang="en-US" altLang="zh-TW" sz="1600" dirty="0"/>
            </a:p>
          </p:txBody>
        </p:sp>
        <p:cxnSp>
          <p:nvCxnSpPr>
            <p:cNvPr id="28" name="直線單箭頭接點 27"/>
            <p:cNvCxnSpPr>
              <a:endCxn id="26" idx="1"/>
            </p:cNvCxnSpPr>
            <p:nvPr/>
          </p:nvCxnSpPr>
          <p:spPr>
            <a:xfrm flipV="1">
              <a:off x="8653409" y="4775488"/>
              <a:ext cx="2152546" cy="7105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8603650" y="4819994"/>
              <a:ext cx="2183785" cy="37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Package/letter</a:t>
              </a:r>
              <a:endParaRPr lang="zh-TW" altLang="en-US" sz="16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2706672" y="661924"/>
              <a:ext cx="1855177" cy="6418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computer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線接點 30"/>
            <p:cNvCxnSpPr/>
            <p:nvPr/>
          </p:nvCxnSpPr>
          <p:spPr>
            <a:xfrm>
              <a:off x="3583000" y="1317067"/>
              <a:ext cx="7676" cy="233148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 flipV="1">
              <a:off x="1305691" y="1631887"/>
              <a:ext cx="2185990" cy="4383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3521845" y="1468038"/>
              <a:ext cx="157354" cy="654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34" name="矩形 33"/>
            <p:cNvSpPr/>
            <p:nvPr/>
          </p:nvSpPr>
          <p:spPr>
            <a:xfrm>
              <a:off x="1241343" y="1486117"/>
              <a:ext cx="122357" cy="6505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2036437" y="1556412"/>
              <a:ext cx="978368" cy="342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scan</a:t>
              </a:r>
              <a:endParaRPr lang="zh-TW" altLang="en-US" sz="1600" dirty="0"/>
            </a:p>
          </p:txBody>
        </p:sp>
        <p:cxnSp>
          <p:nvCxnSpPr>
            <p:cNvPr id="36" name="直線單箭頭接點 35"/>
            <p:cNvCxnSpPr/>
            <p:nvPr/>
          </p:nvCxnSpPr>
          <p:spPr>
            <a:xfrm flipH="1">
              <a:off x="1351938" y="1956753"/>
              <a:ext cx="2105184" cy="2426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1686916" y="1945970"/>
              <a:ext cx="1706987" cy="342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information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71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Flexslim</a:t>
            </a:r>
            <a:r>
              <a:rPr lang="en-US" altLang="zh-TW" dirty="0" smtClean="0"/>
              <a:t> demonstration</a:t>
            </a:r>
            <a:endParaRPr lang="zh-TW" altLang="en-US" dirty="0"/>
          </a:p>
        </p:txBody>
      </p:sp>
      <p:pic>
        <p:nvPicPr>
          <p:cNvPr id="4" name="錄製_2019_06_05_17_33_43_6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182" y="1556792"/>
            <a:ext cx="8165266" cy="4417318"/>
          </a:xfrm>
        </p:spPr>
      </p:pic>
    </p:spTree>
    <p:extLst>
      <p:ext uri="{BB962C8B-B14F-4D97-AF65-F5344CB8AC3E}">
        <p14:creationId xmlns:p14="http://schemas.microsoft.com/office/powerpoint/2010/main" val="16658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554689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Classification </a:t>
            </a:r>
            <a:r>
              <a:rPr lang="en-US" altLang="zh-TW" dirty="0"/>
              <a:t>program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&amp; </a:t>
            </a:r>
            <a:r>
              <a:rPr lang="en-US" altLang="zh-TW" dirty="0"/>
              <a:t>Barcode scanning demonstration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</a:t>
            </a:r>
            <a:r>
              <a:rPr lang="en-US" altLang="zh-TW" dirty="0" smtClean="0"/>
              <a:t>here are 4 </a:t>
            </a:r>
            <a:r>
              <a:rPr lang="en-US" altLang="zh-TW" dirty="0"/>
              <a:t>Mail Processing Center</a:t>
            </a:r>
            <a:r>
              <a:rPr lang="zh-TW" altLang="en-US" dirty="0" smtClean="0"/>
              <a:t> </a:t>
            </a:r>
            <a:r>
              <a:rPr lang="en-US" altLang="zh-TW" dirty="0" smtClean="0"/>
              <a:t>located at Taipei, Taoyuan</a:t>
            </a:r>
            <a:r>
              <a:rPr lang="en-US" altLang="zh-TW" dirty="0"/>
              <a:t>, </a:t>
            </a:r>
            <a:r>
              <a:rPr lang="en-US" altLang="zh-TW" dirty="0" smtClean="0"/>
              <a:t>Taichung and Kaohsiung.</a:t>
            </a:r>
            <a:endParaRPr lang="en-US" altLang="zh-TW" dirty="0"/>
          </a:p>
          <a:p>
            <a:r>
              <a:rPr lang="en-US" altLang="zh-TW" dirty="0" smtClean="0"/>
              <a:t>First, choose the Mail Processing Center where you are.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645024"/>
            <a:ext cx="8037825" cy="18722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7664" y="4915202"/>
            <a:ext cx="2016224" cy="57606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56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554689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Classification </a:t>
            </a:r>
            <a:r>
              <a:rPr lang="en-US" altLang="zh-TW" dirty="0"/>
              <a:t>program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&amp; </a:t>
            </a:r>
            <a:r>
              <a:rPr lang="en-US" altLang="zh-TW" dirty="0"/>
              <a:t>Barcode scanning demonstration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1988840"/>
            <a:ext cx="6347714" cy="3880773"/>
          </a:xfrm>
        </p:spPr>
        <p:txBody>
          <a:bodyPr/>
          <a:lstStyle/>
          <a:p>
            <a:r>
              <a:rPr lang="en-US" altLang="zh-TW" dirty="0" err="1" smtClean="0"/>
              <a:t>Second,we</a:t>
            </a:r>
            <a:r>
              <a:rPr lang="en-US" altLang="zh-TW" dirty="0" smtClean="0"/>
              <a:t> scan the barcode and translate it into a string of 5 numbers.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-1047" t="3077" r="1047" b="24604"/>
          <a:stretch/>
        </p:blipFill>
        <p:spPr>
          <a:xfrm>
            <a:off x="519000" y="2708920"/>
            <a:ext cx="7488832" cy="3685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64088" y="3812943"/>
            <a:ext cx="2664296" cy="245860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83568" y="3573016"/>
            <a:ext cx="360040" cy="23992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94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-1047" t="3077" r="1047" b="24604"/>
          <a:stretch/>
        </p:blipFill>
        <p:spPr>
          <a:xfrm>
            <a:off x="539552" y="2708920"/>
            <a:ext cx="7488832" cy="36858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554689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Classification </a:t>
            </a:r>
            <a:r>
              <a:rPr lang="en-US" altLang="zh-TW" dirty="0"/>
              <a:t>program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&amp; </a:t>
            </a:r>
            <a:r>
              <a:rPr lang="en-US" altLang="zh-TW" dirty="0"/>
              <a:t>Barcode scanning demonstration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1930400"/>
            <a:ext cx="6347714" cy="3880773"/>
          </a:xfrm>
        </p:spPr>
        <p:txBody>
          <a:bodyPr/>
          <a:lstStyle/>
          <a:p>
            <a:r>
              <a:rPr lang="en-US" altLang="zh-TW" dirty="0" smtClean="0"/>
              <a:t>Third,</a:t>
            </a:r>
            <a:r>
              <a:rPr lang="zh-TW" altLang="en-US" dirty="0" smtClean="0"/>
              <a:t> </a:t>
            </a:r>
            <a:r>
              <a:rPr lang="en-US" altLang="zh-TW" dirty="0"/>
              <a:t>o</a:t>
            </a:r>
            <a:r>
              <a:rPr lang="en-US" altLang="zh-TW" dirty="0" smtClean="0"/>
              <a:t>utput the destination where the letter should be sent to.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3568" y="3717032"/>
            <a:ext cx="648072" cy="2160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1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600" y="620688"/>
            <a:ext cx="6347713" cy="1320800"/>
          </a:xfrm>
        </p:spPr>
        <p:txBody>
          <a:bodyPr/>
          <a:lstStyle/>
          <a:p>
            <a:r>
              <a:rPr lang="en-US" altLang="zh-TW" dirty="0" smtClean="0"/>
              <a:t>Relation between </a:t>
            </a:r>
            <a:br>
              <a:rPr lang="en-US" altLang="zh-TW" dirty="0" smtClean="0"/>
            </a:br>
            <a:r>
              <a:rPr lang="en-US" altLang="zh-TW" dirty="0" smtClean="0"/>
              <a:t>“location” &amp; “result”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2062487"/>
            <a:ext cx="7416824" cy="4174825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Location</a:t>
            </a:r>
            <a:r>
              <a:rPr lang="zh-TW" altLang="en-US" dirty="0" smtClean="0"/>
              <a:t>：</a:t>
            </a:r>
            <a:r>
              <a:rPr lang="en-US" altLang="zh-TW" dirty="0"/>
              <a:t>Mail Processing </a:t>
            </a:r>
            <a:r>
              <a:rPr lang="en-US" altLang="zh-TW" dirty="0" smtClean="0"/>
              <a:t>Center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TW" dirty="0" smtClean="0"/>
              <a:t>(1 </a:t>
            </a:r>
            <a:r>
              <a:rPr lang="en-US" altLang="zh-TW" dirty="0"/>
              <a:t>for Taipei,2 for Taoyuan, 3 for Taichung, 4 for Kaohsiung)</a:t>
            </a:r>
            <a:endParaRPr lang="en-US" altLang="zh-TW" dirty="0" smtClean="0"/>
          </a:p>
          <a:p>
            <a:r>
              <a:rPr lang="en-US" altLang="zh-TW" b="1" dirty="0"/>
              <a:t>R</a:t>
            </a:r>
            <a:r>
              <a:rPr lang="en-US" altLang="zh-TW" b="1" dirty="0" smtClean="0"/>
              <a:t>esult</a:t>
            </a:r>
            <a:r>
              <a:rPr lang="zh-TW" altLang="en-US" dirty="0" smtClean="0"/>
              <a:t>：</a:t>
            </a:r>
            <a:r>
              <a:rPr lang="en-US" altLang="zh-TW" dirty="0" smtClean="0"/>
              <a:t>Destination</a:t>
            </a:r>
          </a:p>
          <a:p>
            <a:r>
              <a:rPr lang="en-US" altLang="zh-TW" dirty="0" smtClean="0"/>
              <a:t>If </a:t>
            </a:r>
            <a:r>
              <a:rPr lang="en-US" altLang="zh-TW" dirty="0"/>
              <a:t>the destination of the letter </a:t>
            </a:r>
            <a:r>
              <a:rPr lang="en-US" altLang="zh-TW" dirty="0" smtClean="0"/>
              <a:t>is </a:t>
            </a:r>
            <a:r>
              <a:rPr lang="en-US" altLang="zh-TW" dirty="0"/>
              <a:t>belong to the responsible area of “location”, the “result” will be one of responsible area of </a:t>
            </a:r>
            <a:r>
              <a:rPr lang="en-US" altLang="zh-TW" dirty="0" smtClean="0"/>
              <a:t>this </a:t>
            </a:r>
            <a:r>
              <a:rPr lang="en-US" altLang="zh-TW" dirty="0"/>
              <a:t>Mail Processing </a:t>
            </a:r>
            <a:r>
              <a:rPr lang="en-US" altLang="zh-TW" dirty="0" smtClean="0"/>
              <a:t>Center. </a:t>
            </a:r>
          </a:p>
          <a:p>
            <a:r>
              <a:rPr lang="en-US" altLang="zh-TW" dirty="0" smtClean="0"/>
              <a:t>If </a:t>
            </a:r>
            <a:r>
              <a:rPr lang="en-US" altLang="zh-TW" dirty="0"/>
              <a:t>the destination of the letter is not belong to the responsible area of “location”, the “result” will be one of the other Mail Processing Centers.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Relation between </a:t>
            </a:r>
            <a:br>
              <a:rPr lang="en-US" altLang="zh-TW" dirty="0"/>
            </a:br>
            <a:r>
              <a:rPr lang="en-US" altLang="zh-TW" dirty="0"/>
              <a:t>“location” &amp; “result</a:t>
            </a:r>
            <a:r>
              <a:rPr lang="en-US" altLang="zh-TW" dirty="0" smtClean="0"/>
              <a:t>”—</a:t>
            </a:r>
            <a:r>
              <a:rPr lang="zh-TW" altLang="en-US" dirty="0" smtClean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599" y="2160591"/>
            <a:ext cx="6347714" cy="476322"/>
          </a:xfrm>
        </p:spPr>
        <p:txBody>
          <a:bodyPr/>
          <a:lstStyle/>
          <a:p>
            <a:r>
              <a:rPr lang="en-US" altLang="zh-TW" dirty="0" smtClean="0"/>
              <a:t>For example</a:t>
            </a:r>
            <a:r>
              <a:rPr lang="zh-TW" altLang="en-US" dirty="0" smtClean="0"/>
              <a:t>：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99592" y="4797152"/>
            <a:ext cx="6347714" cy="69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TW" sz="1600" dirty="0" smtClean="0"/>
              <a:t>Set “location” as 2. That is, </a:t>
            </a:r>
            <a:r>
              <a:rPr lang="en-US" altLang="zh-TW" sz="1600" dirty="0"/>
              <a:t>Taoyuan Mail Processing </a:t>
            </a:r>
            <a:r>
              <a:rPr lang="en-US" altLang="zh-TW" sz="1600" dirty="0" smtClean="0"/>
              <a:t>Center.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08920"/>
            <a:ext cx="5588242" cy="17281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7744" y="3717032"/>
            <a:ext cx="2088232" cy="72008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0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Relation between </a:t>
            </a:r>
            <a:br>
              <a:rPr lang="en-US" altLang="zh-TW" dirty="0"/>
            </a:br>
            <a:r>
              <a:rPr lang="en-US" altLang="zh-TW" dirty="0"/>
              <a:t>“location” &amp; “result</a:t>
            </a:r>
            <a:r>
              <a:rPr lang="en-US" altLang="zh-TW" dirty="0" smtClean="0"/>
              <a:t>”—</a:t>
            </a:r>
            <a:r>
              <a:rPr lang="zh-TW" altLang="en-US" dirty="0" smtClean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99592" y="4797152"/>
            <a:ext cx="6347714" cy="69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TW" sz="1600" dirty="0" smtClean="0"/>
              <a:t>The zip code we got is “10535”.</a:t>
            </a:r>
            <a:r>
              <a:rPr lang="zh-TW" altLang="en-US" sz="1600" dirty="0" smtClean="0"/>
              <a:t> </a:t>
            </a:r>
            <a:endParaRPr lang="en-US" altLang="zh-TW" sz="1600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00" b="71872"/>
          <a:stretch/>
        </p:blipFill>
        <p:spPr>
          <a:xfrm>
            <a:off x="539552" y="2021984"/>
            <a:ext cx="7964799" cy="244827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9552" y="3861048"/>
            <a:ext cx="648072" cy="2160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44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Relation between </a:t>
            </a:r>
            <a:br>
              <a:rPr lang="en-US" altLang="zh-TW" dirty="0"/>
            </a:br>
            <a:r>
              <a:rPr lang="en-US" altLang="zh-TW" dirty="0"/>
              <a:t>“location” &amp; “result”—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89478"/>
              </p:ext>
            </p:extLst>
          </p:nvPr>
        </p:nvGraphicFramePr>
        <p:xfrm>
          <a:off x="107504" y="2204864"/>
          <a:ext cx="8748464" cy="3600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736"/>
                <a:gridCol w="5954542"/>
                <a:gridCol w="598186"/>
              </a:tblGrid>
              <a:tr h="9664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Mail Processing Center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Responsible area ( surpose 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First 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</a:tr>
              <a:tr h="646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Taipei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Taipei </a:t>
                      </a:r>
                      <a:r>
                        <a:rPr lang="en-US" sz="1600" u="none" strike="noStrike" dirty="0" smtClean="0">
                          <a:effectLst/>
                        </a:rPr>
                        <a:t>City, Keelung 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New </a:t>
                      </a:r>
                      <a:r>
                        <a:rPr lang="en-US" sz="1600" u="none" strike="noStrike" dirty="0">
                          <a:effectLst/>
                        </a:rPr>
                        <a:t>Taipei </a:t>
                      </a:r>
                      <a:r>
                        <a:rPr lang="en-US" sz="1600" u="none" strike="noStrike" dirty="0" smtClean="0">
                          <a:effectLst/>
                        </a:rPr>
                        <a:t>City,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Yilan</a:t>
                      </a:r>
                      <a:r>
                        <a:rPr lang="en-US" sz="1600" u="none" strike="noStrike" dirty="0" smtClean="0">
                          <a:effectLst/>
                        </a:rPr>
                        <a:t>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Lianjiang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</a:rPr>
                        <a:t>County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1,2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</a:tr>
              <a:tr h="4607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Taoyuan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Hsinchu </a:t>
                      </a:r>
                      <a:r>
                        <a:rPr lang="en-US" sz="1600" u="none" strike="noStrike" dirty="0" smtClean="0">
                          <a:effectLst/>
                        </a:rPr>
                        <a:t>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Hsinchu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Taoyuan 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Miaoli </a:t>
                      </a:r>
                      <a:r>
                        <a:rPr lang="en-US" sz="1600" u="none" strike="noStrike" dirty="0">
                          <a:effectLst/>
                        </a:rPr>
                        <a:t>County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</a:tr>
              <a:tr h="646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Taichung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Taichung </a:t>
                      </a:r>
                      <a:r>
                        <a:rPr lang="en-US" sz="1600" u="none" strike="noStrike" dirty="0" smtClean="0">
                          <a:effectLst/>
                        </a:rPr>
                        <a:t>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Changhua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Nantou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Chiayi 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Chiayi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Yunlin </a:t>
                      </a:r>
                      <a:r>
                        <a:rPr lang="en-US" sz="1600" u="none" strike="noStrike" dirty="0">
                          <a:effectLst/>
                        </a:rPr>
                        <a:t>County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4,5,6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</a:tr>
              <a:tr h="8798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Kaohsiung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Tainan </a:t>
                      </a:r>
                      <a:r>
                        <a:rPr lang="en-US" sz="1600" u="none" strike="noStrike" dirty="0" smtClean="0">
                          <a:effectLst/>
                        </a:rPr>
                        <a:t>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Kaohsiung 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Hualien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Taitung County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, </a:t>
                      </a:r>
                      <a:r>
                        <a:rPr lang="en-US" sz="1600" u="none" strike="noStrike" dirty="0" smtClean="0">
                          <a:effectLst/>
                        </a:rPr>
                        <a:t>Penghu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Jinmen County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, </a:t>
                      </a:r>
                      <a:r>
                        <a:rPr lang="en-US" sz="1600" u="none" strike="noStrike" dirty="0" smtClean="0">
                          <a:effectLst/>
                        </a:rPr>
                        <a:t>Pingtung </a:t>
                      </a:r>
                      <a:r>
                        <a:rPr lang="en-US" sz="1600" u="none" strike="noStrike" dirty="0">
                          <a:effectLst/>
                        </a:rPr>
                        <a:t>County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7,8,9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</a:tr>
            </a:tbl>
          </a:graphicData>
        </a:graphic>
      </p:graphicFrame>
      <p:sp>
        <p:nvSpPr>
          <p:cNvPr id="5" name="內容版面配置區 2"/>
          <p:cNvSpPr txBox="1">
            <a:spLocks/>
          </p:cNvSpPr>
          <p:nvPr/>
        </p:nvSpPr>
        <p:spPr>
          <a:xfrm>
            <a:off x="971600" y="5877272"/>
            <a:ext cx="6792513" cy="66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/>
              <a:t>Responsible area for each Mail Processing Center</a:t>
            </a:r>
          </a:p>
        </p:txBody>
      </p:sp>
      <p:sp>
        <p:nvSpPr>
          <p:cNvPr id="6" name="矩形 5"/>
          <p:cNvSpPr/>
          <p:nvPr/>
        </p:nvSpPr>
        <p:spPr>
          <a:xfrm>
            <a:off x="467544" y="3212976"/>
            <a:ext cx="1440160" cy="57606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07896" y="3356992"/>
            <a:ext cx="648072" cy="28803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68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Relation between </a:t>
            </a:r>
            <a:br>
              <a:rPr lang="en-US" altLang="zh-TW" dirty="0"/>
            </a:br>
            <a:r>
              <a:rPr lang="en-US" altLang="zh-TW" dirty="0"/>
              <a:t>“location” &amp; “result</a:t>
            </a:r>
            <a:r>
              <a:rPr lang="en-US" altLang="zh-TW" dirty="0" smtClean="0"/>
              <a:t>”—</a:t>
            </a:r>
            <a:r>
              <a:rPr lang="zh-TW" altLang="en-US" dirty="0" smtClean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99592" y="4797152"/>
            <a:ext cx="6624736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TW" sz="1600" dirty="0" smtClean="0"/>
              <a:t>The destination is belong to Taipei </a:t>
            </a:r>
            <a:r>
              <a:rPr lang="en-US" altLang="zh-TW" sz="1600" dirty="0"/>
              <a:t>Mail Processing </a:t>
            </a:r>
            <a:r>
              <a:rPr lang="en-US" altLang="zh-TW" sz="1600" dirty="0" smtClean="0"/>
              <a:t>Center’s responsible area, so “result” is </a:t>
            </a:r>
            <a:r>
              <a:rPr lang="en-US" altLang="zh-TW" sz="1600" b="1" dirty="0" smtClean="0"/>
              <a:t>“</a:t>
            </a:r>
            <a:r>
              <a:rPr lang="en-US" altLang="zh-TW" sz="1600" b="1" dirty="0"/>
              <a:t>Taipei Mail Processing Center</a:t>
            </a:r>
            <a:r>
              <a:rPr lang="en-US" altLang="zh-TW" sz="1600" b="1" dirty="0" smtClean="0"/>
              <a:t>”. </a:t>
            </a:r>
          </a:p>
          <a:p>
            <a:pPr marL="0" indent="0">
              <a:buNone/>
            </a:pPr>
            <a:endParaRPr lang="en-US" altLang="zh-TW" sz="1600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00" b="71872"/>
          <a:stretch/>
        </p:blipFill>
        <p:spPr>
          <a:xfrm>
            <a:off x="539552" y="2021984"/>
            <a:ext cx="7964799" cy="244827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9552" y="4077072"/>
            <a:ext cx="3024336" cy="2160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37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Preview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Before enhancement, Chunghwa </a:t>
            </a:r>
            <a:r>
              <a:rPr lang="en-US" altLang="zh-TW" dirty="0"/>
              <a:t>Post Co. classifies letters or packages by seeing the ZIP code on them, and they are all done by human. </a:t>
            </a:r>
            <a:endParaRPr lang="en-US" altLang="zh-TW" dirty="0" smtClean="0"/>
          </a:p>
          <a:p>
            <a:r>
              <a:rPr lang="en-US" altLang="zh-TW" dirty="0" smtClean="0"/>
              <a:t>After enhancement, we change the  </a:t>
            </a:r>
            <a:r>
              <a:rPr lang="en-US" altLang="zh-TW" dirty="0"/>
              <a:t>ZIP code into </a:t>
            </a:r>
            <a:r>
              <a:rPr lang="en-US" altLang="zh-TW" dirty="0" smtClean="0"/>
              <a:t>an scan able barcode. After that all classification will be done in the program we design so this make the classification much faster than before.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889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Relation between </a:t>
            </a:r>
            <a:br>
              <a:rPr lang="en-US" altLang="zh-TW" dirty="0"/>
            </a:br>
            <a:r>
              <a:rPr lang="en-US" altLang="zh-TW" dirty="0"/>
              <a:t>“location” &amp; “result</a:t>
            </a:r>
            <a:r>
              <a:rPr lang="en-US" altLang="zh-TW" dirty="0" smtClean="0"/>
              <a:t>”—</a:t>
            </a:r>
            <a:r>
              <a:rPr lang="zh-TW" altLang="en-US" dirty="0" smtClean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99592" y="4797153"/>
            <a:ext cx="6347714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TW" sz="1600" dirty="0" smtClean="0"/>
              <a:t>If the </a:t>
            </a:r>
            <a:r>
              <a:rPr lang="en-US" altLang="zh-TW" sz="1600" dirty="0"/>
              <a:t>zip code we got is </a:t>
            </a:r>
            <a:r>
              <a:rPr lang="en-US" altLang="zh-TW" sz="1600" dirty="0" smtClean="0"/>
              <a:t>“30014”.</a:t>
            </a:r>
            <a:r>
              <a:rPr lang="zh-TW" altLang="en-US" sz="1600" dirty="0" smtClean="0"/>
              <a:t> </a:t>
            </a:r>
            <a:endParaRPr lang="en-US" altLang="zh-TW" sz="1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13" b="69629"/>
          <a:stretch/>
        </p:blipFill>
        <p:spPr>
          <a:xfrm>
            <a:off x="323528" y="1956680"/>
            <a:ext cx="8440408" cy="27581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7544" y="4293096"/>
            <a:ext cx="648072" cy="21602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Relation between </a:t>
            </a:r>
            <a:br>
              <a:rPr lang="en-US" altLang="zh-TW" dirty="0"/>
            </a:br>
            <a:r>
              <a:rPr lang="en-US" altLang="zh-TW" dirty="0"/>
              <a:t>“location” &amp; “result”—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07504" y="2204864"/>
          <a:ext cx="8748464" cy="3600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736"/>
                <a:gridCol w="5954542"/>
                <a:gridCol w="598186"/>
              </a:tblGrid>
              <a:tr h="9664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Mail Processing Center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Responsible area ( surpose 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First code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</a:tr>
              <a:tr h="646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Taipei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Taipei </a:t>
                      </a:r>
                      <a:r>
                        <a:rPr lang="en-US" sz="1600" u="none" strike="noStrike" dirty="0" smtClean="0">
                          <a:effectLst/>
                        </a:rPr>
                        <a:t>City, Keelung 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New </a:t>
                      </a:r>
                      <a:r>
                        <a:rPr lang="en-US" sz="1600" u="none" strike="noStrike" dirty="0">
                          <a:effectLst/>
                        </a:rPr>
                        <a:t>Taipei </a:t>
                      </a:r>
                      <a:r>
                        <a:rPr lang="en-US" sz="1600" u="none" strike="noStrike" dirty="0" smtClean="0">
                          <a:effectLst/>
                        </a:rPr>
                        <a:t>City,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Yilan</a:t>
                      </a:r>
                      <a:r>
                        <a:rPr lang="en-US" sz="1600" u="none" strike="noStrike" dirty="0" smtClean="0">
                          <a:effectLst/>
                        </a:rPr>
                        <a:t>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err="1" smtClean="0">
                          <a:effectLst/>
                        </a:rPr>
                        <a:t>Lianjiang</a:t>
                      </a:r>
                      <a:r>
                        <a:rPr 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</a:rPr>
                        <a:t>County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1,2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</a:tr>
              <a:tr h="4607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Taoyuan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Hsinchu </a:t>
                      </a:r>
                      <a:r>
                        <a:rPr lang="en-US" sz="1600" u="none" strike="noStrike" dirty="0" smtClean="0">
                          <a:effectLst/>
                        </a:rPr>
                        <a:t>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Hsinchu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Taoyuan 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Miaoli </a:t>
                      </a:r>
                      <a:r>
                        <a:rPr lang="en-US" sz="1600" u="none" strike="noStrike" dirty="0">
                          <a:effectLst/>
                        </a:rPr>
                        <a:t>County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</a:tr>
              <a:tr h="646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Taichung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Taichung </a:t>
                      </a:r>
                      <a:r>
                        <a:rPr lang="en-US" sz="1600" u="none" strike="noStrike" dirty="0" smtClean="0">
                          <a:effectLst/>
                        </a:rPr>
                        <a:t>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Changhua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Nantou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Chiayi 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Chiayi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Yunlin </a:t>
                      </a:r>
                      <a:r>
                        <a:rPr lang="en-US" sz="1600" u="none" strike="noStrike" dirty="0">
                          <a:effectLst/>
                        </a:rPr>
                        <a:t>County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4,5,6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</a:tr>
              <a:tr h="8798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Kaohsiung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Tainan </a:t>
                      </a:r>
                      <a:r>
                        <a:rPr lang="en-US" sz="1600" u="none" strike="noStrike" dirty="0" smtClean="0">
                          <a:effectLst/>
                        </a:rPr>
                        <a:t>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Kaohsiung City,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Hualien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Taitung County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, </a:t>
                      </a:r>
                      <a:r>
                        <a:rPr lang="en-US" sz="1600" u="none" strike="noStrike" dirty="0" smtClean="0">
                          <a:effectLst/>
                        </a:rPr>
                        <a:t>Penghu County,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Jinmen County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, </a:t>
                      </a:r>
                      <a:r>
                        <a:rPr lang="en-US" sz="1600" u="none" strike="noStrike" dirty="0" smtClean="0">
                          <a:effectLst/>
                        </a:rPr>
                        <a:t>Pingtung </a:t>
                      </a:r>
                      <a:r>
                        <a:rPr lang="en-US" sz="1600" u="none" strike="noStrike" dirty="0">
                          <a:effectLst/>
                        </a:rPr>
                        <a:t>County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u="none" strike="noStrike" dirty="0">
                          <a:effectLst/>
                        </a:rPr>
                        <a:t>7,8,9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426" marR="5426" marT="5426" marB="0" anchor="ctr"/>
                </a:tc>
              </a:tr>
            </a:tbl>
          </a:graphicData>
        </a:graphic>
      </p:graphicFrame>
      <p:sp>
        <p:nvSpPr>
          <p:cNvPr id="5" name="內容版面配置區 2"/>
          <p:cNvSpPr txBox="1">
            <a:spLocks/>
          </p:cNvSpPr>
          <p:nvPr/>
        </p:nvSpPr>
        <p:spPr>
          <a:xfrm>
            <a:off x="971600" y="5877272"/>
            <a:ext cx="6792513" cy="66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/>
              <a:t>Responsible area for each Mail Processing Center</a:t>
            </a:r>
          </a:p>
        </p:txBody>
      </p:sp>
      <p:sp>
        <p:nvSpPr>
          <p:cNvPr id="6" name="矩形 5"/>
          <p:cNvSpPr/>
          <p:nvPr/>
        </p:nvSpPr>
        <p:spPr>
          <a:xfrm>
            <a:off x="467544" y="3861048"/>
            <a:ext cx="1440160" cy="43204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07896" y="3861048"/>
            <a:ext cx="648072" cy="28803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6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Relation between </a:t>
            </a:r>
            <a:br>
              <a:rPr lang="en-US" altLang="zh-TW" dirty="0"/>
            </a:br>
            <a:r>
              <a:rPr lang="en-US" altLang="zh-TW" dirty="0"/>
              <a:t>“location” &amp; “result</a:t>
            </a:r>
            <a:r>
              <a:rPr lang="en-US" altLang="zh-TW" dirty="0" smtClean="0"/>
              <a:t>”—</a:t>
            </a:r>
            <a:r>
              <a:rPr lang="zh-TW" altLang="en-US" dirty="0" smtClean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99592" y="4797152"/>
            <a:ext cx="6347714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TW" sz="1600" dirty="0"/>
              <a:t>The destination is belong to </a:t>
            </a:r>
            <a:r>
              <a:rPr lang="en-US" altLang="zh-TW" sz="1600" dirty="0" smtClean="0"/>
              <a:t>Taoyuan </a:t>
            </a:r>
            <a:r>
              <a:rPr lang="en-US" altLang="zh-TW" sz="1600" dirty="0"/>
              <a:t>Mail Processing Center’s responsible area, so “result” is </a:t>
            </a:r>
            <a:r>
              <a:rPr lang="en-US" altLang="zh-TW" sz="1600" b="1" dirty="0" smtClean="0"/>
              <a:t>“</a:t>
            </a:r>
            <a:r>
              <a:rPr lang="en-US" altLang="zh-TW" sz="1600" b="1" dirty="0"/>
              <a:t>Hsinchu </a:t>
            </a:r>
            <a:r>
              <a:rPr lang="en-US" altLang="zh-TW" sz="1600" b="1" dirty="0" smtClean="0"/>
              <a:t>City”. </a:t>
            </a:r>
            <a:endParaRPr lang="en-US" altLang="zh-TW" sz="16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13" b="69629"/>
          <a:stretch/>
        </p:blipFill>
        <p:spPr>
          <a:xfrm>
            <a:off x="323528" y="1844824"/>
            <a:ext cx="8440408" cy="27581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7544" y="4365104"/>
            <a:ext cx="1296144" cy="22695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69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600" y="2636912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en-US" altLang="zh-TW" sz="8000" dirty="0" smtClean="0"/>
              <a:t>Demonstration</a:t>
            </a:r>
            <a:br>
              <a:rPr lang="en-US" altLang="zh-TW" sz="8000" dirty="0" smtClean="0"/>
            </a:b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410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600" y="2636912"/>
            <a:ext cx="6347713" cy="1320800"/>
          </a:xfrm>
        </p:spPr>
        <p:txBody>
          <a:bodyPr>
            <a:normAutofit/>
          </a:bodyPr>
          <a:lstStyle/>
          <a:p>
            <a:r>
              <a:rPr lang="en-US" altLang="zh-TW" sz="8000" dirty="0" smtClean="0"/>
              <a:t>Thank you.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788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I-P-O cycle</a:t>
            </a:r>
            <a:endParaRPr lang="zh-TW" altLang="en-US" dirty="0"/>
          </a:p>
        </p:txBody>
      </p:sp>
      <p:pic>
        <p:nvPicPr>
          <p:cNvPr id="4" name="圖片 8">
            <a:extLst>
              <a:ext uri="{FF2B5EF4-FFF2-40B4-BE49-F238E27FC236}">
                <a16:creationId xmlns:a16="http://schemas.microsoft.com/office/drawing/2014/main" xmlns="" id="{ED71C1A2-8DF4-4FA6-A891-404A07CDB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628800"/>
            <a:ext cx="8125959" cy="263879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A2E93AD-56FC-4A3F-BFE9-964B61375EC3}"/>
              </a:ext>
            </a:extLst>
          </p:cNvPr>
          <p:cNvSpPr txBox="1"/>
          <p:nvPr/>
        </p:nvSpPr>
        <p:spPr>
          <a:xfrm>
            <a:off x="612648" y="4581128"/>
            <a:ext cx="3234926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000" dirty="0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String 1 ：</a:t>
            </a:r>
            <a:r>
              <a:rPr lang="en-US" altLang="zh-TW" sz="2000" dirty="0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ZIP   code</a:t>
            </a:r>
            <a:r>
              <a:rPr lang="zh-TW" sz="2000" dirty="0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(</a:t>
            </a:r>
            <a:r>
              <a:rPr lang="zh-TW" altLang="en-US" sz="2000" dirty="0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 </a:t>
            </a:r>
            <a:r>
              <a:rPr lang="zh-TW" sz="2000" dirty="0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5</a:t>
            </a:r>
            <a:r>
              <a:rPr lang="zh-TW" altLang="en-US" sz="2000" dirty="0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  i</a:t>
            </a:r>
            <a:r>
              <a:rPr lang="en-US" altLang="zh-TW" sz="2000" dirty="0" err="1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n</a:t>
            </a:r>
            <a:r>
              <a:rPr lang="en-US" altLang="en-US" sz="2000" dirty="0" err="1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tegers</a:t>
            </a:r>
            <a:r>
              <a:rPr lang="en-US" altLang="en-US" sz="2000" dirty="0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  </a:t>
            </a:r>
            <a:r>
              <a:rPr lang="zh-TW" sz="2000" dirty="0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)</a:t>
            </a:r>
            <a:endParaRPr 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2581" y="5517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dirty="0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Number 2 ：</a:t>
            </a:r>
            <a:r>
              <a:rPr lang="en-US" altLang="zh-TW" dirty="0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the   least   digit   we   hope to classify</a:t>
            </a:r>
            <a:r>
              <a:rPr lang="zh-TW" altLang="zh-TW" dirty="0"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(1~5)</a:t>
            </a:r>
            <a:endParaRPr lang="zh-TW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8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6347713" cy="875184"/>
          </a:xfrm>
        </p:spPr>
        <p:txBody>
          <a:bodyPr/>
          <a:lstStyle/>
          <a:p>
            <a:pPr algn="ctr"/>
            <a:r>
              <a:rPr lang="en-US" altLang="zh-TW" dirty="0" smtClean="0"/>
              <a:t>Flowchart</a:t>
            </a:r>
            <a:endParaRPr lang="zh-TW" altLang="en-US" b="1" dirty="0"/>
          </a:p>
        </p:txBody>
      </p:sp>
      <p:pic>
        <p:nvPicPr>
          <p:cNvPr id="5" name="圖片 4" descr="一張含有 文字, 地圖 的圖片&#10;&#10;描述是以高可信度產生">
            <a:extLst>
              <a:ext uri="{FF2B5EF4-FFF2-40B4-BE49-F238E27FC236}">
                <a16:creationId xmlns:a16="http://schemas.microsoft.com/office/drawing/2014/main" xmlns="" id="{1B9A2573-368E-4795-8761-BC480F751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6427715" cy="49044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405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722578"/>
            <a:ext cx="6347713" cy="1320800"/>
          </a:xfrm>
        </p:spPr>
        <p:txBody>
          <a:bodyPr/>
          <a:lstStyle/>
          <a:p>
            <a:r>
              <a:rPr lang="en-US" altLang="zh-TW" dirty="0" smtClean="0"/>
              <a:t>Sorting route</a:t>
            </a:r>
            <a:endParaRPr lang="zh-TW" altLang="en-US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xmlns="" id="{57EE3488-1599-410F-A133-778803E76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5" y="2204864"/>
            <a:ext cx="6496127" cy="3793401"/>
          </a:xfrm>
          <a:prstGeom prst="rect">
            <a:avLst/>
          </a:prstGeom>
          <a:effectLst/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144" y="1881892"/>
            <a:ext cx="1539270" cy="44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7350" y="89883"/>
            <a:ext cx="6347713" cy="1320800"/>
          </a:xfrm>
        </p:spPr>
        <p:txBody>
          <a:bodyPr/>
          <a:lstStyle/>
          <a:p>
            <a:pPr algn="ctr"/>
            <a:r>
              <a:rPr lang="en-US" altLang="zh-TW" dirty="0" smtClean="0"/>
              <a:t>Before enhancement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31640" y="764704"/>
            <a:ext cx="4302086" cy="5519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93808" y="3803689"/>
            <a:ext cx="1326204" cy="1727993"/>
            <a:chOff x="316745" y="1242204"/>
            <a:chExt cx="1326204" cy="1727993"/>
          </a:xfrm>
        </p:grpSpPr>
        <p:sp>
          <p:nvSpPr>
            <p:cNvPr id="6" name="文字方塊 5"/>
            <p:cNvSpPr txBox="1"/>
            <p:nvPr/>
          </p:nvSpPr>
          <p:spPr>
            <a:xfrm>
              <a:off x="316745" y="2600865"/>
              <a:ext cx="1326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sender</a:t>
              </a:r>
              <a:endParaRPr lang="zh-TW" altLang="en-US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439947" y="1242204"/>
              <a:ext cx="534838" cy="5348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接點 7"/>
            <p:cNvCxnSpPr>
              <a:stCxn id="7" idx="4"/>
            </p:cNvCxnSpPr>
            <p:nvPr/>
          </p:nvCxnSpPr>
          <p:spPr>
            <a:xfrm>
              <a:off x="707366" y="1777042"/>
              <a:ext cx="0" cy="517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V="1">
              <a:off x="707366" y="1880558"/>
              <a:ext cx="267419" cy="1121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>
              <a:off x="439947" y="1880558"/>
              <a:ext cx="267419" cy="1164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07366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V="1">
              <a:off x="439947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線接點 13"/>
          <p:cNvCxnSpPr>
            <a:stCxn id="37" idx="1"/>
            <a:endCxn id="19" idx="2"/>
          </p:cNvCxnSpPr>
          <p:nvPr/>
        </p:nvCxnSpPr>
        <p:spPr>
          <a:xfrm flipV="1">
            <a:off x="761709" y="1454810"/>
            <a:ext cx="1601419" cy="2245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2363128" y="941289"/>
            <a:ext cx="2239109" cy="10270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761709" y="35157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5899617" y="1023044"/>
            <a:ext cx="988683" cy="1843876"/>
            <a:chOff x="316745" y="1242204"/>
            <a:chExt cx="1326204" cy="2473347"/>
          </a:xfrm>
        </p:grpSpPr>
        <p:sp>
          <p:nvSpPr>
            <p:cNvPr id="52" name="文字方塊 51"/>
            <p:cNvSpPr txBox="1"/>
            <p:nvPr/>
          </p:nvSpPr>
          <p:spPr>
            <a:xfrm>
              <a:off x="316745" y="2600864"/>
              <a:ext cx="1326204" cy="11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Person in charge</a:t>
              </a:r>
              <a:endParaRPr lang="zh-TW" altLang="en-US" sz="1600" dirty="0"/>
            </a:p>
          </p:txBody>
        </p:sp>
        <p:sp>
          <p:nvSpPr>
            <p:cNvPr id="53" name="橢圓 52"/>
            <p:cNvSpPr/>
            <p:nvPr/>
          </p:nvSpPr>
          <p:spPr>
            <a:xfrm>
              <a:off x="439947" y="1242204"/>
              <a:ext cx="534838" cy="5348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直線接點 53"/>
            <p:cNvCxnSpPr>
              <a:stCxn id="53" idx="4"/>
            </p:cNvCxnSpPr>
            <p:nvPr/>
          </p:nvCxnSpPr>
          <p:spPr>
            <a:xfrm>
              <a:off x="707366" y="1777042"/>
              <a:ext cx="0" cy="517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 flipV="1">
              <a:off x="707366" y="1880558"/>
              <a:ext cx="267419" cy="1121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>
              <a:off x="439947" y="1880558"/>
              <a:ext cx="267419" cy="1164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707366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/>
            <p:nvPr/>
          </p:nvCxnSpPr>
          <p:spPr>
            <a:xfrm flipV="1">
              <a:off x="439947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群組 68"/>
          <p:cNvGrpSpPr/>
          <p:nvPr/>
        </p:nvGrpSpPr>
        <p:grpSpPr>
          <a:xfrm>
            <a:off x="6319812" y="3141082"/>
            <a:ext cx="988683" cy="1351433"/>
            <a:chOff x="316745" y="1242204"/>
            <a:chExt cx="1326204" cy="1812791"/>
          </a:xfrm>
        </p:grpSpPr>
        <p:sp>
          <p:nvSpPr>
            <p:cNvPr id="70" name="文字方塊 69"/>
            <p:cNvSpPr txBox="1"/>
            <p:nvPr/>
          </p:nvSpPr>
          <p:spPr>
            <a:xfrm>
              <a:off x="316745" y="2600864"/>
              <a:ext cx="1326204" cy="45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postman</a:t>
              </a:r>
              <a:endParaRPr lang="zh-TW" altLang="en-US" sz="1600" dirty="0"/>
            </a:p>
          </p:txBody>
        </p:sp>
        <p:sp>
          <p:nvSpPr>
            <p:cNvPr id="71" name="橢圓 70"/>
            <p:cNvSpPr/>
            <p:nvPr/>
          </p:nvSpPr>
          <p:spPr>
            <a:xfrm>
              <a:off x="439947" y="1242204"/>
              <a:ext cx="534838" cy="5348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直線接點 71"/>
            <p:cNvCxnSpPr>
              <a:stCxn id="71" idx="4"/>
            </p:cNvCxnSpPr>
            <p:nvPr/>
          </p:nvCxnSpPr>
          <p:spPr>
            <a:xfrm>
              <a:off x="707366" y="1777042"/>
              <a:ext cx="0" cy="517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 flipV="1">
              <a:off x="707366" y="1880558"/>
              <a:ext cx="267419" cy="1121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>
              <a:off x="439947" y="1880558"/>
              <a:ext cx="267419" cy="1164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>
              <a:off x="707366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 flipV="1">
              <a:off x="439947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直線接點 78"/>
          <p:cNvCxnSpPr>
            <a:endCxn id="19" idx="6"/>
          </p:cNvCxnSpPr>
          <p:nvPr/>
        </p:nvCxnSpPr>
        <p:spPr>
          <a:xfrm flipH="1" flipV="1">
            <a:off x="4602237" y="1454810"/>
            <a:ext cx="1288514" cy="859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2602795" y="1137689"/>
            <a:ext cx="1802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Package/letter </a:t>
            </a:r>
          </a:p>
          <a:p>
            <a:r>
              <a:rPr lang="en-US" altLang="zh-TW" dirty="0" smtClean="0"/>
              <a:t>info</a:t>
            </a:r>
            <a:endParaRPr lang="zh-TW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4383066" y="6328325"/>
            <a:ext cx="1278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Post office</a:t>
            </a:r>
            <a:endParaRPr lang="zh-TW" altLang="en-US" dirty="0"/>
          </a:p>
        </p:txBody>
      </p:sp>
      <p:sp>
        <p:nvSpPr>
          <p:cNvPr id="84" name="橢圓 83"/>
          <p:cNvSpPr/>
          <p:nvPr/>
        </p:nvSpPr>
        <p:spPr>
          <a:xfrm>
            <a:off x="1402769" y="3199188"/>
            <a:ext cx="1581301" cy="669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5" name="直線單箭頭接點 84"/>
          <p:cNvCxnSpPr>
            <a:stCxn id="19" idx="3"/>
            <a:endCxn id="84" idx="0"/>
          </p:cNvCxnSpPr>
          <p:nvPr/>
        </p:nvCxnSpPr>
        <p:spPr>
          <a:xfrm flipH="1">
            <a:off x="2193420" y="1817923"/>
            <a:ext cx="497618" cy="138126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1365831" y="2740290"/>
            <a:ext cx="1018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include</a:t>
            </a:r>
            <a:endParaRPr lang="zh-TW" altLang="en-US" sz="1600" dirty="0"/>
          </a:p>
        </p:txBody>
      </p:sp>
      <p:sp>
        <p:nvSpPr>
          <p:cNvPr id="91" name="矩形 90"/>
          <p:cNvSpPr/>
          <p:nvPr/>
        </p:nvSpPr>
        <p:spPr>
          <a:xfrm>
            <a:off x="1562418" y="335645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smtClean="0"/>
              <a:t>Package size</a:t>
            </a:r>
            <a:endParaRPr lang="zh-TW" altLang="en-US" sz="1400" dirty="0"/>
          </a:p>
        </p:txBody>
      </p:sp>
      <p:sp>
        <p:nvSpPr>
          <p:cNvPr id="98" name="橢圓 97"/>
          <p:cNvSpPr/>
          <p:nvPr/>
        </p:nvSpPr>
        <p:spPr>
          <a:xfrm>
            <a:off x="1405824" y="4075916"/>
            <a:ext cx="1581301" cy="669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>
            <a:endCxn id="98" idx="6"/>
          </p:cNvCxnSpPr>
          <p:nvPr/>
        </p:nvCxnSpPr>
        <p:spPr>
          <a:xfrm flipH="1">
            <a:off x="2987125" y="1941288"/>
            <a:ext cx="211957" cy="246948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/>
          <p:cNvSpPr txBox="1"/>
          <p:nvPr/>
        </p:nvSpPr>
        <p:spPr>
          <a:xfrm>
            <a:off x="4305572" y="4826579"/>
            <a:ext cx="1018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include</a:t>
            </a:r>
            <a:endParaRPr lang="zh-TW" altLang="en-US" sz="1600" dirty="0"/>
          </a:p>
        </p:txBody>
      </p:sp>
      <p:sp>
        <p:nvSpPr>
          <p:cNvPr id="101" name="矩形 100"/>
          <p:cNvSpPr/>
          <p:nvPr/>
        </p:nvSpPr>
        <p:spPr>
          <a:xfrm>
            <a:off x="1565473" y="423318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 smtClean="0"/>
              <a:t>Destination info</a:t>
            </a:r>
            <a:endParaRPr lang="zh-TW" altLang="en-US" sz="1400" dirty="0"/>
          </a:p>
        </p:txBody>
      </p:sp>
      <p:sp>
        <p:nvSpPr>
          <p:cNvPr id="104" name="橢圓 103"/>
          <p:cNvSpPr/>
          <p:nvPr/>
        </p:nvSpPr>
        <p:spPr>
          <a:xfrm>
            <a:off x="1434608" y="4970577"/>
            <a:ext cx="1581301" cy="669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5" name="直線單箭頭接點 104"/>
          <p:cNvCxnSpPr>
            <a:endCxn id="104" idx="6"/>
          </p:cNvCxnSpPr>
          <p:nvPr/>
        </p:nvCxnSpPr>
        <p:spPr>
          <a:xfrm flipH="1">
            <a:off x="3015909" y="1968330"/>
            <a:ext cx="719732" cy="333710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105"/>
          <p:cNvSpPr txBox="1"/>
          <p:nvPr/>
        </p:nvSpPr>
        <p:spPr>
          <a:xfrm>
            <a:off x="3138618" y="4545509"/>
            <a:ext cx="1018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include</a:t>
            </a:r>
            <a:endParaRPr lang="zh-TW" altLang="en-US" sz="1600" dirty="0"/>
          </a:p>
        </p:txBody>
      </p:sp>
      <p:sp>
        <p:nvSpPr>
          <p:cNvPr id="107" name="矩形 106"/>
          <p:cNvSpPr/>
          <p:nvPr/>
        </p:nvSpPr>
        <p:spPr>
          <a:xfrm>
            <a:off x="1594257" y="5127845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smtClean="0"/>
              <a:t>Urgent/normal</a:t>
            </a:r>
            <a:endParaRPr lang="zh-TW" altLang="en-US" sz="1400" dirty="0"/>
          </a:p>
        </p:txBody>
      </p:sp>
      <p:cxnSp>
        <p:nvCxnSpPr>
          <p:cNvPr id="110" name="直線接點 109"/>
          <p:cNvCxnSpPr>
            <a:stCxn id="113" idx="0"/>
            <a:endCxn id="19" idx="5"/>
          </p:cNvCxnSpPr>
          <p:nvPr/>
        </p:nvCxnSpPr>
        <p:spPr>
          <a:xfrm flipH="1" flipV="1">
            <a:off x="4274327" y="1817923"/>
            <a:ext cx="233032" cy="13622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橢圓 112"/>
          <p:cNvSpPr/>
          <p:nvPr/>
        </p:nvSpPr>
        <p:spPr>
          <a:xfrm>
            <a:off x="3530810" y="3180137"/>
            <a:ext cx="1953097" cy="10270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3965918" y="3466201"/>
            <a:ext cx="1074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ayment</a:t>
            </a:r>
            <a:endParaRPr lang="zh-TW" altLang="en-US" dirty="0"/>
          </a:p>
        </p:txBody>
      </p:sp>
      <p:sp>
        <p:nvSpPr>
          <p:cNvPr id="117" name="橢圓 116"/>
          <p:cNvSpPr/>
          <p:nvPr/>
        </p:nvSpPr>
        <p:spPr>
          <a:xfrm>
            <a:off x="3396725" y="5250196"/>
            <a:ext cx="1581301" cy="669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8" name="直線單箭頭接點 117"/>
          <p:cNvCxnSpPr>
            <a:stCxn id="113" idx="4"/>
            <a:endCxn id="117" idx="0"/>
          </p:cNvCxnSpPr>
          <p:nvPr/>
        </p:nvCxnSpPr>
        <p:spPr>
          <a:xfrm flipH="1">
            <a:off x="4187376" y="4207178"/>
            <a:ext cx="319983" cy="104301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3697388" y="5400390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receipt</a:t>
            </a:r>
            <a:endParaRPr lang="zh-TW" altLang="en-US" dirty="0"/>
          </a:p>
        </p:txBody>
      </p:sp>
      <p:sp>
        <p:nvSpPr>
          <p:cNvPr id="122" name="文字方塊 121"/>
          <p:cNvSpPr txBox="1"/>
          <p:nvPr/>
        </p:nvSpPr>
        <p:spPr>
          <a:xfrm>
            <a:off x="2333095" y="2866920"/>
            <a:ext cx="1018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include</a:t>
            </a:r>
            <a:endParaRPr lang="zh-TW" altLang="en-US" sz="1600" dirty="0"/>
          </a:p>
        </p:txBody>
      </p:sp>
      <p:cxnSp>
        <p:nvCxnSpPr>
          <p:cNvPr id="123" name="直線接點 122"/>
          <p:cNvCxnSpPr>
            <a:endCxn id="113" idx="6"/>
          </p:cNvCxnSpPr>
          <p:nvPr/>
        </p:nvCxnSpPr>
        <p:spPr>
          <a:xfrm flipH="1">
            <a:off x="5483907" y="3669038"/>
            <a:ext cx="806597" cy="246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25"/>
          <p:cNvGrpSpPr/>
          <p:nvPr/>
        </p:nvGrpSpPr>
        <p:grpSpPr>
          <a:xfrm>
            <a:off x="5934389" y="4926717"/>
            <a:ext cx="988683" cy="1351433"/>
            <a:chOff x="316745" y="1242204"/>
            <a:chExt cx="1326204" cy="1812791"/>
          </a:xfrm>
        </p:grpSpPr>
        <p:sp>
          <p:nvSpPr>
            <p:cNvPr id="127" name="文字方塊 126"/>
            <p:cNvSpPr txBox="1"/>
            <p:nvPr/>
          </p:nvSpPr>
          <p:spPr>
            <a:xfrm>
              <a:off x="316745" y="2600864"/>
              <a:ext cx="1326204" cy="45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postman</a:t>
              </a:r>
              <a:endParaRPr lang="zh-TW" altLang="en-US" sz="1600" dirty="0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439947" y="1242204"/>
              <a:ext cx="534838" cy="5348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9" name="直線接點 128"/>
            <p:cNvCxnSpPr>
              <a:stCxn id="128" idx="4"/>
            </p:cNvCxnSpPr>
            <p:nvPr/>
          </p:nvCxnSpPr>
          <p:spPr>
            <a:xfrm>
              <a:off x="707366" y="1777042"/>
              <a:ext cx="0" cy="517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/>
            <p:cNvCxnSpPr/>
            <p:nvPr/>
          </p:nvCxnSpPr>
          <p:spPr>
            <a:xfrm flipV="1">
              <a:off x="707366" y="1880558"/>
              <a:ext cx="267419" cy="1121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/>
            <p:nvPr/>
          </p:nvCxnSpPr>
          <p:spPr>
            <a:xfrm>
              <a:off x="439947" y="1880558"/>
              <a:ext cx="267419" cy="1164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>
              <a:off x="707366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 flipV="1">
              <a:off x="439947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直線接點 133"/>
          <p:cNvCxnSpPr>
            <a:stCxn id="70" idx="2"/>
          </p:cNvCxnSpPr>
          <p:nvPr/>
        </p:nvCxnSpPr>
        <p:spPr>
          <a:xfrm flipH="1">
            <a:off x="6589208" y="4492515"/>
            <a:ext cx="224946" cy="10064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7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6574" y="114871"/>
            <a:ext cx="6347713" cy="1320800"/>
          </a:xfrm>
        </p:spPr>
        <p:txBody>
          <a:bodyPr/>
          <a:lstStyle/>
          <a:p>
            <a:pPr algn="ctr"/>
            <a:r>
              <a:rPr lang="en-US" altLang="zh-TW" dirty="0" smtClean="0"/>
              <a:t>Before enhancement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42040" y="1196752"/>
            <a:ext cx="8476779" cy="5362790"/>
            <a:chOff x="1585314" y="565886"/>
            <a:chExt cx="9771246" cy="5773333"/>
          </a:xfrm>
        </p:grpSpPr>
        <p:sp>
          <p:nvSpPr>
            <p:cNvPr id="5" name="矩形 4"/>
            <p:cNvSpPr/>
            <p:nvPr/>
          </p:nvSpPr>
          <p:spPr>
            <a:xfrm>
              <a:off x="1585314" y="565886"/>
              <a:ext cx="1855177" cy="6418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sender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146807" y="594658"/>
              <a:ext cx="1855177" cy="6418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Post office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線接點 6"/>
            <p:cNvCxnSpPr/>
            <p:nvPr/>
          </p:nvCxnSpPr>
          <p:spPr>
            <a:xfrm flipH="1">
              <a:off x="2501043" y="1236496"/>
              <a:ext cx="3067" cy="4584882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5046552" y="1236496"/>
              <a:ext cx="38485" cy="4584882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417530" y="1524333"/>
              <a:ext cx="182246" cy="34369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10" name="直線單箭頭接點 9"/>
            <p:cNvCxnSpPr/>
            <p:nvPr/>
          </p:nvCxnSpPr>
          <p:spPr>
            <a:xfrm>
              <a:off x="2587638" y="1667319"/>
              <a:ext cx="2458914" cy="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3112245" y="1624985"/>
              <a:ext cx="1696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package size</a:t>
              </a:r>
              <a:endParaRPr lang="zh-TW" altLang="en-US" sz="1600" dirty="0"/>
            </a:p>
          </p:txBody>
        </p:sp>
        <p:cxnSp>
          <p:nvCxnSpPr>
            <p:cNvPr id="12" name="直線單箭頭接點 11"/>
            <p:cNvCxnSpPr/>
            <p:nvPr/>
          </p:nvCxnSpPr>
          <p:spPr>
            <a:xfrm flipV="1">
              <a:off x="2587638" y="2258813"/>
              <a:ext cx="2417150" cy="6383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5004788" y="1491473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001858" y="2086144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975447" y="2217204"/>
              <a:ext cx="1875481" cy="6295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Destination info </a:t>
              </a:r>
              <a:endParaRPr lang="zh-TW" altLang="en-US" sz="1600" dirty="0"/>
            </a:p>
          </p:txBody>
        </p:sp>
        <p:cxnSp>
          <p:nvCxnSpPr>
            <p:cNvPr id="16" name="直線單箭頭接點 15"/>
            <p:cNvCxnSpPr/>
            <p:nvPr/>
          </p:nvCxnSpPr>
          <p:spPr>
            <a:xfrm flipH="1">
              <a:off x="2600642" y="3447465"/>
              <a:ext cx="2375387" cy="8792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4994896" y="2677638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048735" y="2841513"/>
              <a:ext cx="19841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/>
                <a:t>Urgent/normal</a:t>
              </a:r>
              <a:endParaRPr lang="zh-TW" altLang="en-US" sz="1600" dirty="0"/>
            </a:p>
          </p:txBody>
        </p:sp>
        <p:cxnSp>
          <p:nvCxnSpPr>
            <p:cNvPr id="19" name="直線單箭頭接點 18"/>
            <p:cNvCxnSpPr/>
            <p:nvPr/>
          </p:nvCxnSpPr>
          <p:spPr>
            <a:xfrm flipV="1">
              <a:off x="2604492" y="2855553"/>
              <a:ext cx="2397365" cy="5951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2818094" y="3443010"/>
              <a:ext cx="19841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quotation</a:t>
              </a:r>
              <a:endParaRPr lang="zh-TW" altLang="en-US" sz="16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5001857" y="3298952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22" name="直線單箭頭接點 21"/>
            <p:cNvCxnSpPr/>
            <p:nvPr/>
          </p:nvCxnSpPr>
          <p:spPr>
            <a:xfrm flipV="1">
              <a:off x="5106523" y="5104674"/>
              <a:ext cx="2716189" cy="12515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2599601" y="4671786"/>
              <a:ext cx="2390296" cy="4853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2795403" y="4025968"/>
              <a:ext cx="19841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money</a:t>
              </a:r>
              <a:endParaRPr lang="zh-TW" altLang="en-US" sz="16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452244" y="5104674"/>
              <a:ext cx="21837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delivery</a:t>
              </a:r>
              <a:endParaRPr lang="zh-TW" altLang="en-US" sz="16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11749" y="3891866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6958868" y="594658"/>
              <a:ext cx="1855177" cy="6418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postman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接點 27"/>
            <p:cNvCxnSpPr>
              <a:stCxn id="27" idx="2"/>
            </p:cNvCxnSpPr>
            <p:nvPr/>
          </p:nvCxnSpPr>
          <p:spPr>
            <a:xfrm>
              <a:off x="7886457" y="1236496"/>
              <a:ext cx="5289" cy="5019448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 flipV="1">
              <a:off x="2585902" y="4035851"/>
              <a:ext cx="2397365" cy="5951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5018137" y="4484780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802684" y="4595679"/>
              <a:ext cx="19841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receipt</a:t>
              </a:r>
              <a:endParaRPr lang="zh-TW" altLang="en-US" sz="1600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5018136" y="4989790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33" name="矩形 32"/>
            <p:cNvSpPr/>
            <p:nvPr/>
          </p:nvSpPr>
          <p:spPr>
            <a:xfrm>
              <a:off x="9501383" y="594658"/>
              <a:ext cx="1855177" cy="6418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recipient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線接點 33"/>
            <p:cNvCxnSpPr>
              <a:stCxn id="33" idx="2"/>
            </p:cNvCxnSpPr>
            <p:nvPr/>
          </p:nvCxnSpPr>
          <p:spPr>
            <a:xfrm>
              <a:off x="10428972" y="1236496"/>
              <a:ext cx="8477" cy="5091876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7839743" y="4989789"/>
              <a:ext cx="125291" cy="327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36" name="矩形 35"/>
            <p:cNvSpPr/>
            <p:nvPr/>
          </p:nvSpPr>
          <p:spPr>
            <a:xfrm>
              <a:off x="7839743" y="5474005"/>
              <a:ext cx="105103" cy="6787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8064680" y="5617037"/>
              <a:ext cx="21837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delivery</a:t>
              </a:r>
              <a:endParaRPr lang="zh-TW" altLang="en-US" sz="1600" dirty="0"/>
            </a:p>
          </p:txBody>
        </p:sp>
        <p:cxnSp>
          <p:nvCxnSpPr>
            <p:cNvPr id="38" name="直線單箭頭接點 37"/>
            <p:cNvCxnSpPr/>
            <p:nvPr/>
          </p:nvCxnSpPr>
          <p:spPr>
            <a:xfrm flipV="1">
              <a:off x="7965035" y="5637855"/>
              <a:ext cx="2383076" cy="1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10396947" y="5490040"/>
              <a:ext cx="101620" cy="662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40" name="直線單箭頭接點 39"/>
            <p:cNvCxnSpPr/>
            <p:nvPr/>
          </p:nvCxnSpPr>
          <p:spPr>
            <a:xfrm flipH="1">
              <a:off x="7959736" y="5983942"/>
              <a:ext cx="2390296" cy="4853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8064680" y="5974747"/>
              <a:ext cx="2183785" cy="3644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signature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359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6425" y="309985"/>
            <a:ext cx="6347713" cy="1320800"/>
          </a:xfrm>
        </p:spPr>
        <p:txBody>
          <a:bodyPr/>
          <a:lstStyle/>
          <a:p>
            <a:pPr algn="ctr"/>
            <a:r>
              <a:rPr lang="en-US" altLang="zh-TW" dirty="0" smtClean="0"/>
              <a:t>After enhancement - package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51574" y="1403238"/>
            <a:ext cx="5697416" cy="525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51279" y="2971014"/>
            <a:ext cx="1326204" cy="1727993"/>
            <a:chOff x="316745" y="1242204"/>
            <a:chExt cx="1326204" cy="1727993"/>
          </a:xfrm>
        </p:grpSpPr>
        <p:sp>
          <p:nvSpPr>
            <p:cNvPr id="6" name="文字方塊 5"/>
            <p:cNvSpPr txBox="1"/>
            <p:nvPr/>
          </p:nvSpPr>
          <p:spPr>
            <a:xfrm>
              <a:off x="316745" y="2600865"/>
              <a:ext cx="1326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packages</a:t>
              </a:r>
              <a:endParaRPr lang="zh-TW" altLang="en-US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439947" y="1242204"/>
              <a:ext cx="534838" cy="5348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接點 7"/>
            <p:cNvCxnSpPr>
              <a:stCxn id="7" idx="4"/>
            </p:cNvCxnSpPr>
            <p:nvPr/>
          </p:nvCxnSpPr>
          <p:spPr>
            <a:xfrm>
              <a:off x="707366" y="1777042"/>
              <a:ext cx="0" cy="517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V="1">
              <a:off x="707366" y="1880558"/>
              <a:ext cx="267419" cy="1121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>
              <a:off x="439947" y="1880558"/>
              <a:ext cx="267419" cy="1164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07366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V="1">
              <a:off x="439947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橢圓 12"/>
          <p:cNvSpPr/>
          <p:nvPr/>
        </p:nvSpPr>
        <p:spPr>
          <a:xfrm>
            <a:off x="1897523" y="1885900"/>
            <a:ext cx="1494693" cy="7385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endCxn id="13" idx="3"/>
          </p:cNvCxnSpPr>
          <p:nvPr/>
        </p:nvCxnSpPr>
        <p:spPr>
          <a:xfrm flipV="1">
            <a:off x="992620" y="2516295"/>
            <a:ext cx="1123796" cy="1093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068796" y="1981225"/>
            <a:ext cx="115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scan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3731587" y="3320848"/>
            <a:ext cx="2239109" cy="10270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885456" y="3621956"/>
            <a:ext cx="2168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classification</a:t>
            </a:r>
            <a:endParaRPr lang="zh-TW" altLang="en-US" sz="2400" dirty="0"/>
          </a:p>
        </p:txBody>
      </p:sp>
      <p:cxnSp>
        <p:nvCxnSpPr>
          <p:cNvPr id="18" name="直線接點 17"/>
          <p:cNvCxnSpPr>
            <a:stCxn id="13" idx="6"/>
            <a:endCxn id="16" idx="1"/>
          </p:cNvCxnSpPr>
          <p:nvPr/>
        </p:nvCxnSpPr>
        <p:spPr>
          <a:xfrm>
            <a:off x="3392216" y="2255177"/>
            <a:ext cx="667281" cy="12160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5048035" y="1521527"/>
            <a:ext cx="2239109" cy="10270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stCxn id="16" idx="0"/>
          </p:cNvCxnSpPr>
          <p:nvPr/>
        </p:nvCxnSpPr>
        <p:spPr>
          <a:xfrm flipV="1">
            <a:off x="4851142" y="2365638"/>
            <a:ext cx="446326" cy="95521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5450836" y="1679357"/>
            <a:ext cx="1423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Searching</a:t>
            </a:r>
          </a:p>
          <a:p>
            <a:r>
              <a:rPr lang="en-US" altLang="zh-TW" dirty="0" smtClean="0"/>
              <a:t>destination</a:t>
            </a:r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1897523" y="4998259"/>
            <a:ext cx="2239109" cy="10270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>
            <a:stCxn id="16" idx="4"/>
            <a:endCxn id="22" idx="7"/>
          </p:cNvCxnSpPr>
          <p:nvPr/>
        </p:nvCxnSpPr>
        <p:spPr>
          <a:xfrm flipH="1">
            <a:off x="3808722" y="4347889"/>
            <a:ext cx="1042420" cy="80077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2280529" y="5188613"/>
            <a:ext cx="160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Weight</a:t>
            </a:r>
          </a:p>
          <a:p>
            <a:r>
              <a:rPr lang="en-US" altLang="zh-TW" dirty="0" smtClean="0"/>
              <a:t>classification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5144503" y="2678550"/>
            <a:ext cx="101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include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294671" y="4442223"/>
            <a:ext cx="101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include</a:t>
            </a:r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4359002" y="5061086"/>
            <a:ext cx="2239109" cy="10270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/>
          <p:cNvCxnSpPr>
            <a:stCxn id="16" idx="5"/>
            <a:endCxn id="27" idx="0"/>
          </p:cNvCxnSpPr>
          <p:nvPr/>
        </p:nvCxnSpPr>
        <p:spPr>
          <a:xfrm flipH="1">
            <a:off x="5478557" y="4197482"/>
            <a:ext cx="164229" cy="8636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444571" y="5325354"/>
            <a:ext cx="2105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conveyance</a:t>
            </a:r>
            <a:endParaRPr lang="zh-TW" altLang="en-US" sz="2400" dirty="0"/>
          </a:p>
        </p:txBody>
      </p:sp>
      <p:cxnSp>
        <p:nvCxnSpPr>
          <p:cNvPr id="30" name="直線接點 29"/>
          <p:cNvCxnSpPr>
            <a:stCxn id="27" idx="6"/>
            <a:endCxn id="35" idx="1"/>
          </p:cNvCxnSpPr>
          <p:nvPr/>
        </p:nvCxnSpPr>
        <p:spPr>
          <a:xfrm flipV="1">
            <a:off x="6598111" y="2681225"/>
            <a:ext cx="1069738" cy="2893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638520" y="5190118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destination</a:t>
            </a:r>
            <a:endParaRPr lang="zh-TW" altLang="en-US" dirty="0"/>
          </a:p>
        </p:txBody>
      </p:sp>
      <p:cxnSp>
        <p:nvCxnSpPr>
          <p:cNvPr id="32" name="直線接點 31"/>
          <p:cNvCxnSpPr>
            <a:stCxn id="35" idx="2"/>
            <a:endCxn id="33" idx="0"/>
          </p:cNvCxnSpPr>
          <p:nvPr/>
        </p:nvCxnSpPr>
        <p:spPr>
          <a:xfrm>
            <a:off x="8359400" y="3055036"/>
            <a:ext cx="9313" cy="20955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690523" y="5150566"/>
            <a:ext cx="13563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4" name="群組 33"/>
          <p:cNvGrpSpPr/>
          <p:nvPr/>
        </p:nvGrpSpPr>
        <p:grpSpPr>
          <a:xfrm>
            <a:off x="7667849" y="2307413"/>
            <a:ext cx="1383102" cy="747623"/>
            <a:chOff x="9189419" y="2912852"/>
            <a:chExt cx="1383102" cy="747623"/>
          </a:xfrm>
        </p:grpSpPr>
        <p:sp>
          <p:nvSpPr>
            <p:cNvPr id="35" name="矩形 34"/>
            <p:cNvSpPr/>
            <p:nvPr/>
          </p:nvSpPr>
          <p:spPr>
            <a:xfrm>
              <a:off x="9189419" y="2912852"/>
              <a:ext cx="1383102" cy="7476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9208045" y="3001783"/>
              <a:ext cx="13644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/>
                <a:t>Trucks</a:t>
              </a:r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763841" y="286221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370046" y="4809769"/>
            <a:ext cx="538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1..*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263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06490" y="153812"/>
            <a:ext cx="6347713" cy="1320800"/>
          </a:xfrm>
        </p:spPr>
        <p:txBody>
          <a:bodyPr/>
          <a:lstStyle/>
          <a:p>
            <a:r>
              <a:rPr lang="en-US" altLang="zh-TW" dirty="0" smtClean="0"/>
              <a:t>After enhancement - letter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0" y="3212976"/>
            <a:ext cx="781240" cy="1727993"/>
            <a:chOff x="316746" y="1242204"/>
            <a:chExt cx="781240" cy="1727993"/>
          </a:xfrm>
        </p:grpSpPr>
        <p:sp>
          <p:nvSpPr>
            <p:cNvPr id="5" name="文字方塊 4"/>
            <p:cNvSpPr txBox="1"/>
            <p:nvPr/>
          </p:nvSpPr>
          <p:spPr>
            <a:xfrm>
              <a:off x="316746" y="2600865"/>
              <a:ext cx="781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letters</a:t>
              </a:r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439947" y="1242204"/>
              <a:ext cx="534838" cy="5348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接點 6"/>
            <p:cNvCxnSpPr>
              <a:stCxn id="6" idx="4"/>
            </p:cNvCxnSpPr>
            <p:nvPr/>
          </p:nvCxnSpPr>
          <p:spPr>
            <a:xfrm>
              <a:off x="707366" y="1777042"/>
              <a:ext cx="0" cy="5175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V="1">
              <a:off x="707366" y="1880558"/>
              <a:ext cx="267419" cy="1121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439947" y="1880558"/>
              <a:ext cx="267419" cy="1164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>
              <a:off x="707366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V="1">
              <a:off x="439947" y="2303253"/>
              <a:ext cx="267419" cy="2631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2219420" y="970108"/>
            <a:ext cx="4779034" cy="53828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538750" y="6352991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Sorting system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43885" y="2630941"/>
            <a:ext cx="12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Destination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2487523" y="2353541"/>
            <a:ext cx="1509623" cy="871268"/>
            <a:chOff x="3252158" y="664234"/>
            <a:chExt cx="1509623" cy="871268"/>
          </a:xfrm>
        </p:grpSpPr>
        <p:sp>
          <p:nvSpPr>
            <p:cNvPr id="16" name="橢圓 15"/>
            <p:cNvSpPr/>
            <p:nvPr/>
          </p:nvSpPr>
          <p:spPr>
            <a:xfrm>
              <a:off x="3252158" y="664234"/>
              <a:ext cx="1509623" cy="8712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697589" y="915202"/>
              <a:ext cx="618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Scan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449321" y="3589662"/>
            <a:ext cx="1383102" cy="747623"/>
            <a:chOff x="9189419" y="2912852"/>
            <a:chExt cx="1383102" cy="747623"/>
          </a:xfrm>
        </p:grpSpPr>
        <p:sp>
          <p:nvSpPr>
            <p:cNvPr id="19" name="矩形 18"/>
            <p:cNvSpPr/>
            <p:nvPr/>
          </p:nvSpPr>
          <p:spPr>
            <a:xfrm>
              <a:off x="9189419" y="2912852"/>
              <a:ext cx="1383102" cy="7476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493877" y="3101997"/>
              <a:ext cx="774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Trucks</a:t>
              </a: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4322394" y="3154028"/>
            <a:ext cx="1863311" cy="871268"/>
            <a:chOff x="3252158" y="664234"/>
            <a:chExt cx="1509623" cy="871268"/>
          </a:xfrm>
        </p:grpSpPr>
        <p:sp>
          <p:nvSpPr>
            <p:cNvPr id="22" name="橢圓 21"/>
            <p:cNvSpPr/>
            <p:nvPr/>
          </p:nvSpPr>
          <p:spPr>
            <a:xfrm>
              <a:off x="3252158" y="664234"/>
              <a:ext cx="1509623" cy="8712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3354745" y="915202"/>
              <a:ext cx="1405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Classification</a:t>
              </a: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993101" y="1482273"/>
            <a:ext cx="1739668" cy="871268"/>
            <a:chOff x="3252158" y="664234"/>
            <a:chExt cx="1509623" cy="871268"/>
          </a:xfrm>
        </p:grpSpPr>
        <p:sp>
          <p:nvSpPr>
            <p:cNvPr id="25" name="橢圓 24"/>
            <p:cNvSpPr/>
            <p:nvPr/>
          </p:nvSpPr>
          <p:spPr>
            <a:xfrm>
              <a:off x="3252158" y="664234"/>
              <a:ext cx="1509623" cy="8712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336263" y="786857"/>
              <a:ext cx="13414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Searching</a:t>
              </a:r>
              <a:endParaRPr lang="en-US" altLang="zh-TW" dirty="0"/>
            </a:p>
            <a:p>
              <a:pPr algn="ctr"/>
              <a:r>
                <a:rPr lang="en-US" altLang="zh-TW" dirty="0" smtClean="0"/>
                <a:t>destination</a:t>
              </a:r>
            </a:p>
          </p:txBody>
        </p:sp>
      </p:grpSp>
      <p:cxnSp>
        <p:nvCxnSpPr>
          <p:cNvPr id="27" name="直線接點 26"/>
          <p:cNvCxnSpPr>
            <a:endCxn id="16" idx="2"/>
          </p:cNvCxnSpPr>
          <p:nvPr/>
        </p:nvCxnSpPr>
        <p:spPr>
          <a:xfrm flipV="1">
            <a:off x="925458" y="2789175"/>
            <a:ext cx="1562065" cy="10621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16" idx="6"/>
            <a:endCxn id="22" idx="2"/>
          </p:cNvCxnSpPr>
          <p:nvPr/>
        </p:nvCxnSpPr>
        <p:spPr>
          <a:xfrm>
            <a:off x="3997146" y="2789175"/>
            <a:ext cx="325248" cy="8004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19" idx="0"/>
            <a:endCxn id="14" idx="2"/>
          </p:cNvCxnSpPr>
          <p:nvPr/>
        </p:nvCxnSpPr>
        <p:spPr>
          <a:xfrm flipH="1" flipV="1">
            <a:off x="8075693" y="3000273"/>
            <a:ext cx="65179" cy="5893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2" idx="0"/>
            <a:endCxn id="25" idx="4"/>
          </p:cNvCxnSpPr>
          <p:nvPr/>
        </p:nvCxnSpPr>
        <p:spPr>
          <a:xfrm flipV="1">
            <a:off x="5254050" y="2353541"/>
            <a:ext cx="608885" cy="80048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558492" y="263094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include</a:t>
            </a:r>
            <a:endParaRPr lang="zh-TW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4335880" y="4618748"/>
            <a:ext cx="1712492" cy="1057131"/>
            <a:chOff x="3252158" y="664234"/>
            <a:chExt cx="1509623" cy="871268"/>
          </a:xfrm>
        </p:grpSpPr>
        <p:sp>
          <p:nvSpPr>
            <p:cNvPr id="33" name="橢圓 32"/>
            <p:cNvSpPr/>
            <p:nvPr/>
          </p:nvSpPr>
          <p:spPr>
            <a:xfrm>
              <a:off x="3252158" y="664234"/>
              <a:ext cx="1509623" cy="8712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3300622" y="942080"/>
              <a:ext cx="1310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Conveyance</a:t>
              </a:r>
            </a:p>
          </p:txBody>
        </p:sp>
      </p:grpSp>
      <p:cxnSp>
        <p:nvCxnSpPr>
          <p:cNvPr id="35" name="直線接點 34"/>
          <p:cNvCxnSpPr>
            <a:stCxn id="22" idx="4"/>
            <a:endCxn id="33" idx="0"/>
          </p:cNvCxnSpPr>
          <p:nvPr/>
        </p:nvCxnSpPr>
        <p:spPr>
          <a:xfrm flipH="1">
            <a:off x="5192127" y="4025296"/>
            <a:ext cx="61923" cy="5934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9" idx="1"/>
            <a:endCxn id="33" idx="6"/>
          </p:cNvCxnSpPr>
          <p:nvPr/>
        </p:nvCxnSpPr>
        <p:spPr>
          <a:xfrm flipH="1">
            <a:off x="6048373" y="3963474"/>
            <a:ext cx="1400948" cy="11838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883114" y="32841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914123" y="460342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1..*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0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643</TotalTime>
  <Words>612</Words>
  <Application>Microsoft Office PowerPoint</Application>
  <PresentationFormat>如螢幕大小 (4:3)</PresentationFormat>
  <Paragraphs>146</Paragraphs>
  <Slides>24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多面向</vt:lpstr>
      <vt:lpstr>Postal system Enhancement</vt:lpstr>
      <vt:lpstr>Preview</vt:lpstr>
      <vt:lpstr>I-P-O cycle</vt:lpstr>
      <vt:lpstr>Flowchart</vt:lpstr>
      <vt:lpstr>Sorting route</vt:lpstr>
      <vt:lpstr>Before enhancement</vt:lpstr>
      <vt:lpstr>Before enhancement</vt:lpstr>
      <vt:lpstr>After enhancement - package</vt:lpstr>
      <vt:lpstr>After enhancement - letter</vt:lpstr>
      <vt:lpstr>After enhancement</vt:lpstr>
      <vt:lpstr>Flexslim demonstration</vt:lpstr>
      <vt:lpstr>Classification program  &amp; Barcode scanning demonstration</vt:lpstr>
      <vt:lpstr>Classification program  &amp; Barcode scanning demonstration</vt:lpstr>
      <vt:lpstr>Classification program  &amp; Barcode scanning demonstration</vt:lpstr>
      <vt:lpstr>Relation between  “location” &amp; “result”</vt:lpstr>
      <vt:lpstr>Relation between  “location” &amp; “result”— example</vt:lpstr>
      <vt:lpstr>Relation between  “location” &amp; “result”— example</vt:lpstr>
      <vt:lpstr>Relation between  “location” &amp; “result”— example</vt:lpstr>
      <vt:lpstr>Relation between  “location” &amp; “result”— example</vt:lpstr>
      <vt:lpstr>Relation between  “location” &amp; “result”— example</vt:lpstr>
      <vt:lpstr>Relation between  “location” &amp; “result”— example</vt:lpstr>
      <vt:lpstr>Relation between  “location” &amp; “result”— example</vt:lpstr>
      <vt:lpstr>Demonstration 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</dc:title>
  <dc:creator>Poyang !</dc:creator>
  <cp:lastModifiedBy>user</cp:lastModifiedBy>
  <cp:revision>49</cp:revision>
  <dcterms:created xsi:type="dcterms:W3CDTF">2019-06-05T02:23:41Z</dcterms:created>
  <dcterms:modified xsi:type="dcterms:W3CDTF">2019-06-12T06:08:52Z</dcterms:modified>
</cp:coreProperties>
</file>